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Average" panose="02000503040000020003" pitchFamily="2" charset="77"/>
      <p:regular r:id="rId24"/>
    </p:embeddedFont>
    <p:embeddedFont>
      <p:font typeface="Cambria" panose="02040503050406030204" pitchFamily="18" charset="0"/>
      <p:regular r:id="rId25"/>
      <p:bold r:id="rId26"/>
      <p:italic r:id="rId27"/>
      <p:boldItalic r:id="rId28"/>
    </p:embeddedFont>
    <p:embeddedFont>
      <p:font typeface="Oswald" pitchFamily="2" charset="77"/>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C26FF5-5212-4DB2-BF57-5B81952B39FA}">
  <a:tblStyle styleId="{DCC26FF5-5212-4DB2-BF57-5B81952B39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1f002615f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51f002615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1f002615f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1f002615f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1f002615f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1f002615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1f002615f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1f002615f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1f002615f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1f002615f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f002615f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f002615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1f002615f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1f002615f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d10b06f6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d10b06f6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d10b06f6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d10b06f6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d10b06f63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d10b06f6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d10b06f63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d10b06f6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1f002615f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1f002615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d10b06f6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d10b06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d10b06f6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d10b06f6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 only need about 100 miles by 100 miles of solar panels to power the entire United States. The batteries you need to store the energy, to make sure you have 24/7 power, is 1 mile by 1 mile. One square-mile. </a:t>
            </a:r>
            <a:r>
              <a:rPr lang="en-US" sz="1100" b="0" i="0" u="none" strike="noStrike" cap="none">
                <a:solidFill>
                  <a:srgbClr val="000000"/>
                </a:solidFill>
                <a:effectLst/>
                <a:latin typeface="Arial"/>
                <a:ea typeface="Arial"/>
                <a:cs typeface="Arial"/>
                <a:sym typeface="Arial"/>
              </a:rPr>
              <a:t>That’s it.” — Elon Musk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1f002615f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1f002615f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1f002615f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1f002615f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1f002615f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1f002615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1f002615f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1f002615f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1f002615f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1f002615f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1f002615f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1f002615f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1f002615f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1f002615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ytimes.com/2018/07/12/realestate/apartment-dwellers-solar-power.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solstice.us/solstice-blog/why-americans-cant-access-rooftop-solar/"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FFFFFF"/>
                </a:solidFill>
              </a:rPr>
              <a:t>Tesla</a:t>
            </a:r>
            <a:endParaRPr sz="6000">
              <a:solidFill>
                <a:srgbClr val="FFFFFF"/>
              </a:solidFill>
            </a:endParaRPr>
          </a:p>
          <a:p>
            <a:pPr marL="0" lvl="0" indent="0" algn="ctr" rtl="0">
              <a:spcBef>
                <a:spcPts val="0"/>
              </a:spcBef>
              <a:spcAft>
                <a:spcPts val="0"/>
              </a:spcAft>
              <a:buNone/>
            </a:pPr>
            <a:r>
              <a:rPr lang="en">
                <a:solidFill>
                  <a:srgbClr val="FFFFFF"/>
                </a:solidFill>
              </a:rPr>
              <a:t> </a:t>
            </a:r>
            <a:r>
              <a:rPr lang="en" sz="2400">
                <a:solidFill>
                  <a:srgbClr val="FFFFFF"/>
                </a:solidFill>
              </a:rPr>
              <a:t>Community Solar</a:t>
            </a:r>
            <a:endParaRPr sz="2400">
              <a:solidFill>
                <a:srgbClr val="FFFFFF"/>
              </a:solidFill>
            </a:endParaRPr>
          </a:p>
          <a:p>
            <a:pPr marL="0" lvl="0" indent="0" algn="ctr" rtl="0">
              <a:spcBef>
                <a:spcPts val="0"/>
              </a:spcBef>
              <a:spcAft>
                <a:spcPts val="0"/>
              </a:spcAft>
              <a:buNone/>
            </a:pPr>
            <a:endParaRPr sz="1800"/>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Jerry Yip</a:t>
            </a:r>
            <a:endParaRPr sz="1800"/>
          </a:p>
          <a:p>
            <a:pPr marL="0" lvl="0" indent="0" algn="ctr" rtl="0">
              <a:spcBef>
                <a:spcPts val="0"/>
              </a:spcBef>
              <a:spcAft>
                <a:spcPts val="0"/>
              </a:spcAft>
              <a:buNone/>
            </a:pPr>
            <a:r>
              <a:rPr lang="en" sz="1800"/>
              <a:t>jerry.yip@gmail.com</a:t>
            </a:r>
            <a:endParaRPr sz="1800"/>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subTitle" idx="1"/>
          </p:nvPr>
        </p:nvSpPr>
        <p:spPr>
          <a:xfrm>
            <a:off x="521850" y="3702875"/>
            <a:ext cx="8089800" cy="1251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New York Times: </a:t>
            </a:r>
            <a:r>
              <a:rPr lang="en" sz="1200">
                <a:solidFill>
                  <a:srgbClr val="000000"/>
                </a:solidFill>
                <a:latin typeface="Arial"/>
                <a:ea typeface="Arial"/>
                <a:cs typeface="Arial"/>
                <a:sym typeface="Arial"/>
              </a:rPr>
              <a:t> </a:t>
            </a:r>
            <a:r>
              <a:rPr lang="en" sz="1200" u="sng">
                <a:solidFill>
                  <a:srgbClr val="1155CC"/>
                </a:solidFill>
                <a:latin typeface="Cambria"/>
                <a:ea typeface="Cambria"/>
                <a:cs typeface="Cambria"/>
                <a:sym typeface="Cambria"/>
                <a:hlinkClick r:id="rId3"/>
              </a:rPr>
              <a:t>https://www.nytimes.com/2018/07/12/realestate/apartment-dwellers-solar-power.html</a:t>
            </a:r>
            <a:endParaRPr/>
          </a:p>
          <a:p>
            <a:pPr marL="0" lvl="0" indent="0" algn="l" rtl="0">
              <a:spcBef>
                <a:spcPts val="0"/>
              </a:spcBef>
              <a:spcAft>
                <a:spcPts val="0"/>
              </a:spcAft>
              <a:buClr>
                <a:srgbClr val="000000"/>
              </a:buClr>
              <a:buSzPts val="1100"/>
              <a:buFont typeface="Arial"/>
              <a:buNone/>
            </a:pPr>
            <a:r>
              <a:rPr lang="en"/>
              <a:t>“guaranteeing a 10 to 15% reduction to a customer’s monthly electricity bill”</a:t>
            </a:r>
            <a:endParaRPr/>
          </a:p>
        </p:txBody>
      </p:sp>
      <p:sp>
        <p:nvSpPr>
          <p:cNvPr id="121" name="Google Shape;121;p22"/>
          <p:cNvSpPr txBox="1">
            <a:spLocks noGrp="1"/>
          </p:cNvSpPr>
          <p:nvPr>
            <p:ph type="ctrTitle"/>
          </p:nvPr>
        </p:nvSpPr>
        <p:spPr>
          <a:xfrm>
            <a:off x="223050" y="39900"/>
            <a:ext cx="7641600" cy="125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Community Solar</a:t>
            </a:r>
            <a:endParaRPr/>
          </a:p>
        </p:txBody>
      </p:sp>
      <p:pic>
        <p:nvPicPr>
          <p:cNvPr id="122" name="Google Shape;122;p22"/>
          <p:cNvPicPr preferRelativeResize="0"/>
          <p:nvPr/>
        </p:nvPicPr>
        <p:blipFill rotWithShape="1">
          <a:blip r:embed="rId4">
            <a:alphaModFix/>
          </a:blip>
          <a:srcRect b="56389"/>
          <a:stretch/>
        </p:blipFill>
        <p:spPr>
          <a:xfrm>
            <a:off x="2724100" y="1889577"/>
            <a:ext cx="5756000" cy="1663925"/>
          </a:xfrm>
          <a:prstGeom prst="rect">
            <a:avLst/>
          </a:prstGeom>
          <a:noFill/>
          <a:ln>
            <a:noFill/>
          </a:ln>
        </p:spPr>
      </p:pic>
      <p:sp>
        <p:nvSpPr>
          <p:cNvPr id="123" name="Google Shape;123;p22"/>
          <p:cNvSpPr txBox="1">
            <a:spLocks noGrp="1"/>
          </p:cNvSpPr>
          <p:nvPr>
            <p:ph type="subTitle" idx="1"/>
          </p:nvPr>
        </p:nvSpPr>
        <p:spPr>
          <a:xfrm>
            <a:off x="521850" y="1291200"/>
            <a:ext cx="3650700" cy="16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Recent Market Success</a:t>
            </a:r>
            <a:endParaRPr/>
          </a:p>
          <a:p>
            <a:pPr marL="457200" lvl="0" indent="-361950" algn="l" rtl="0">
              <a:spcBef>
                <a:spcPts val="0"/>
              </a:spcBef>
              <a:spcAft>
                <a:spcPts val="0"/>
              </a:spcAft>
              <a:buSzPts val="2100"/>
              <a:buChar char="●"/>
            </a:pPr>
            <a:r>
              <a:rPr lang="en"/>
              <a:t>New York</a:t>
            </a:r>
            <a:endParaRPr/>
          </a:p>
          <a:p>
            <a:pPr marL="457200" lvl="0" indent="-361950" algn="l" rtl="0">
              <a:spcBef>
                <a:spcPts val="0"/>
              </a:spcBef>
              <a:spcAft>
                <a:spcPts val="0"/>
              </a:spcAft>
              <a:buSzPts val="2100"/>
              <a:buChar char="●"/>
            </a:pPr>
            <a:r>
              <a:rPr lang="en"/>
              <a:t>Minnesota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ctrTitle"/>
          </p:nvPr>
        </p:nvSpPr>
        <p:spPr>
          <a:xfrm>
            <a:off x="617900" y="256100"/>
            <a:ext cx="7801500" cy="103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a:t>
            </a:r>
            <a:endParaRPr/>
          </a:p>
        </p:txBody>
      </p:sp>
      <p:graphicFrame>
        <p:nvGraphicFramePr>
          <p:cNvPr id="129" name="Google Shape;129;p23"/>
          <p:cNvGraphicFramePr/>
          <p:nvPr/>
        </p:nvGraphicFramePr>
        <p:xfrm>
          <a:off x="952500" y="1406425"/>
          <a:ext cx="7239000" cy="3074250"/>
        </p:xfrm>
        <a:graphic>
          <a:graphicData uri="http://schemas.openxmlformats.org/drawingml/2006/table">
            <a:tbl>
              <a:tblPr>
                <a:noFill/>
                <a:tableStyleId>{DCC26FF5-5212-4DB2-BF57-5B81952B39FA}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537125">
                <a:tc>
                  <a:txBody>
                    <a:bodyPr/>
                    <a:lstStyle/>
                    <a:p>
                      <a:pPr marL="0" lvl="0" indent="0" algn="l" rtl="0">
                        <a:spcBef>
                          <a:spcPts val="0"/>
                        </a:spcBef>
                        <a:spcAft>
                          <a:spcPts val="0"/>
                        </a:spcAft>
                        <a:buNone/>
                      </a:pPr>
                      <a:r>
                        <a:rPr lang="en" b="1">
                          <a:solidFill>
                            <a:srgbClr val="0000FF"/>
                          </a:solidFill>
                        </a:rPr>
                        <a:t>Strengths:</a:t>
                      </a:r>
                      <a:endParaRPr b="1">
                        <a:solidFill>
                          <a:srgbClr val="0000FF"/>
                        </a:solidFill>
                      </a:endParaRPr>
                    </a:p>
                    <a:p>
                      <a:pPr marL="457200" lvl="0" indent="-317500" algn="l" rtl="0">
                        <a:spcBef>
                          <a:spcPts val="0"/>
                        </a:spcBef>
                        <a:spcAft>
                          <a:spcPts val="0"/>
                        </a:spcAft>
                        <a:buClr>
                          <a:srgbClr val="0000FF"/>
                        </a:buClr>
                        <a:buSzPts val="1400"/>
                        <a:buAutoNum type="arabicParenR"/>
                      </a:pPr>
                      <a:r>
                        <a:rPr lang="en">
                          <a:solidFill>
                            <a:srgbClr val="0000FF"/>
                          </a:solidFill>
                        </a:rPr>
                        <a:t>In-house </a:t>
                      </a:r>
                      <a:r>
                        <a:rPr lang="en" b="1" u="sng">
                          <a:solidFill>
                            <a:srgbClr val="0000FF"/>
                          </a:solidFill>
                        </a:rPr>
                        <a:t>solar &amp; battery expertise</a:t>
                      </a:r>
                      <a:endParaRPr b="1" u="sng">
                        <a:solidFill>
                          <a:srgbClr val="0000FF"/>
                        </a:solidFill>
                      </a:endParaRPr>
                    </a:p>
                    <a:p>
                      <a:pPr marL="457200" lvl="0" indent="-317500" algn="l" rtl="0">
                        <a:spcBef>
                          <a:spcPts val="0"/>
                        </a:spcBef>
                        <a:spcAft>
                          <a:spcPts val="0"/>
                        </a:spcAft>
                        <a:buClr>
                          <a:srgbClr val="0000FF"/>
                        </a:buClr>
                        <a:buSzPts val="1400"/>
                        <a:buAutoNum type="arabicParenR"/>
                      </a:pPr>
                      <a:r>
                        <a:rPr lang="en" b="1" u="sng">
                          <a:solidFill>
                            <a:srgbClr val="0000FF"/>
                          </a:solidFill>
                        </a:rPr>
                        <a:t>Huge</a:t>
                      </a:r>
                      <a:r>
                        <a:rPr lang="en">
                          <a:solidFill>
                            <a:srgbClr val="0000FF"/>
                          </a:solidFill>
                        </a:rPr>
                        <a:t> existing customer base</a:t>
                      </a:r>
                      <a:endParaRPr>
                        <a:solidFill>
                          <a:srgbClr val="0000FF"/>
                        </a:solidFill>
                      </a:endParaRPr>
                    </a:p>
                    <a:p>
                      <a:pPr marL="457200" lvl="0" indent="-317500" algn="l" rtl="0">
                        <a:spcBef>
                          <a:spcPts val="0"/>
                        </a:spcBef>
                        <a:spcAft>
                          <a:spcPts val="0"/>
                        </a:spcAft>
                        <a:buClr>
                          <a:srgbClr val="0000FF"/>
                        </a:buClr>
                        <a:buSzPts val="1400"/>
                        <a:buAutoNum type="arabicParenR"/>
                      </a:pPr>
                      <a:r>
                        <a:rPr lang="en">
                          <a:solidFill>
                            <a:srgbClr val="0000FF"/>
                          </a:solidFill>
                        </a:rPr>
                        <a:t>Brand recognition</a:t>
                      </a:r>
                      <a:endParaRPr>
                        <a:solidFill>
                          <a:srgbClr val="0000FF"/>
                        </a:solidFill>
                      </a:endParaRPr>
                    </a:p>
                  </a:txBody>
                  <a:tcPr marL="91425" marR="91425" marT="91425" marB="91425">
                    <a:solidFill>
                      <a:srgbClr val="FFFFFF"/>
                    </a:solidFill>
                  </a:tcPr>
                </a:tc>
                <a:tc>
                  <a:txBody>
                    <a:bodyPr/>
                    <a:lstStyle/>
                    <a:p>
                      <a:pPr marL="0" lvl="0" indent="0" algn="l" rtl="0">
                        <a:spcBef>
                          <a:spcPts val="0"/>
                        </a:spcBef>
                        <a:spcAft>
                          <a:spcPts val="0"/>
                        </a:spcAft>
                        <a:buNone/>
                      </a:pPr>
                      <a:r>
                        <a:rPr lang="en" b="1">
                          <a:solidFill>
                            <a:srgbClr val="0000FF"/>
                          </a:solidFill>
                        </a:rPr>
                        <a:t>Weaknesses</a:t>
                      </a:r>
                      <a:endParaRPr b="1">
                        <a:solidFill>
                          <a:srgbClr val="0000FF"/>
                        </a:solidFill>
                      </a:endParaRPr>
                    </a:p>
                    <a:p>
                      <a:pPr marL="457200" lvl="0" indent="-317500" algn="l" rtl="0">
                        <a:spcBef>
                          <a:spcPts val="0"/>
                        </a:spcBef>
                        <a:spcAft>
                          <a:spcPts val="0"/>
                        </a:spcAft>
                        <a:buClr>
                          <a:srgbClr val="0000FF"/>
                        </a:buClr>
                        <a:buSzPts val="1400"/>
                        <a:buAutoNum type="arabicParenR"/>
                      </a:pPr>
                      <a:r>
                        <a:rPr lang="en">
                          <a:solidFill>
                            <a:srgbClr val="0000FF"/>
                          </a:solidFill>
                        </a:rPr>
                        <a:t>Tesla new to Community Solar</a:t>
                      </a:r>
                      <a:endParaRPr>
                        <a:solidFill>
                          <a:srgbClr val="0000FF"/>
                        </a:solidFill>
                      </a:endParaRPr>
                    </a:p>
                  </a:txBody>
                  <a:tcPr marL="91425" marR="91425" marT="91425" marB="91425">
                    <a:lnT w="9525" cap="flat" cmpd="sng">
                      <a:solidFill>
                        <a:srgbClr val="F3F3F3"/>
                      </a:solidFill>
                      <a:prstDash val="solid"/>
                      <a:round/>
                      <a:headEnd type="none" w="sm" len="sm"/>
                      <a:tailEnd type="none" w="sm" len="sm"/>
                    </a:lnT>
                    <a:solidFill>
                      <a:srgbClr val="FFFFFF"/>
                    </a:solidFill>
                  </a:tcPr>
                </a:tc>
                <a:extLst>
                  <a:ext uri="{0D108BD9-81ED-4DB2-BD59-A6C34878D82A}">
                    <a16:rowId xmlns:a16="http://schemas.microsoft.com/office/drawing/2014/main" val="10000"/>
                  </a:ext>
                </a:extLst>
              </a:tr>
              <a:tr h="1537125">
                <a:tc>
                  <a:txBody>
                    <a:bodyPr/>
                    <a:lstStyle/>
                    <a:p>
                      <a:pPr marL="0" lvl="0" indent="0" algn="l" rtl="0">
                        <a:spcBef>
                          <a:spcPts val="0"/>
                        </a:spcBef>
                        <a:spcAft>
                          <a:spcPts val="0"/>
                        </a:spcAft>
                        <a:buNone/>
                      </a:pPr>
                      <a:r>
                        <a:rPr lang="en" b="1">
                          <a:solidFill>
                            <a:srgbClr val="0000FF"/>
                          </a:solidFill>
                        </a:rPr>
                        <a:t>Opportunities:</a:t>
                      </a:r>
                      <a:endParaRPr b="1">
                        <a:solidFill>
                          <a:srgbClr val="0000FF"/>
                        </a:solidFill>
                      </a:endParaRPr>
                    </a:p>
                    <a:p>
                      <a:pPr marL="457200" lvl="0" indent="-317500" algn="l" rtl="0">
                        <a:spcBef>
                          <a:spcPts val="0"/>
                        </a:spcBef>
                        <a:spcAft>
                          <a:spcPts val="0"/>
                        </a:spcAft>
                        <a:buClr>
                          <a:srgbClr val="0000FF"/>
                        </a:buClr>
                        <a:buSzPts val="1400"/>
                        <a:buAutoNum type="arabicParenR"/>
                      </a:pPr>
                      <a:r>
                        <a:rPr lang="en">
                          <a:solidFill>
                            <a:srgbClr val="0000FF"/>
                          </a:solidFill>
                        </a:rPr>
                        <a:t>Untapped Market</a:t>
                      </a:r>
                      <a:endParaRPr>
                        <a:solidFill>
                          <a:srgbClr val="0000FF"/>
                        </a:solidFill>
                      </a:endParaRPr>
                    </a:p>
                    <a:p>
                      <a:pPr marL="457200" lvl="0" indent="-317500" algn="l" rtl="0">
                        <a:spcBef>
                          <a:spcPts val="0"/>
                        </a:spcBef>
                        <a:spcAft>
                          <a:spcPts val="0"/>
                        </a:spcAft>
                        <a:buClr>
                          <a:srgbClr val="0000FF"/>
                        </a:buClr>
                        <a:buSzPts val="1400"/>
                        <a:buAutoNum type="arabicParenR"/>
                      </a:pPr>
                      <a:r>
                        <a:rPr lang="en">
                          <a:solidFill>
                            <a:srgbClr val="0000FF"/>
                          </a:solidFill>
                        </a:rPr>
                        <a:t>Potential Cost Savings to Customers</a:t>
                      </a:r>
                      <a:endParaRPr>
                        <a:solidFill>
                          <a:srgbClr val="0000FF"/>
                        </a:solidFill>
                      </a:endParaRPr>
                    </a:p>
                  </a:txBody>
                  <a:tcPr marL="91425" marR="91425" marT="91425" marB="91425">
                    <a:solidFill>
                      <a:srgbClr val="FFFFFF"/>
                    </a:solidFill>
                  </a:tcPr>
                </a:tc>
                <a:tc>
                  <a:txBody>
                    <a:bodyPr/>
                    <a:lstStyle/>
                    <a:p>
                      <a:pPr marL="0" lvl="0" indent="0" algn="l" rtl="0">
                        <a:spcBef>
                          <a:spcPts val="0"/>
                        </a:spcBef>
                        <a:spcAft>
                          <a:spcPts val="0"/>
                        </a:spcAft>
                        <a:buNone/>
                      </a:pPr>
                      <a:r>
                        <a:rPr lang="en" b="1">
                          <a:solidFill>
                            <a:srgbClr val="0000FF"/>
                          </a:solidFill>
                        </a:rPr>
                        <a:t>Threats</a:t>
                      </a:r>
                      <a:endParaRPr b="1">
                        <a:solidFill>
                          <a:srgbClr val="0000FF"/>
                        </a:solidFill>
                      </a:endParaRPr>
                    </a:p>
                    <a:p>
                      <a:pPr marL="457200" lvl="0" indent="-317500" algn="l" rtl="0">
                        <a:spcBef>
                          <a:spcPts val="0"/>
                        </a:spcBef>
                        <a:spcAft>
                          <a:spcPts val="0"/>
                        </a:spcAft>
                        <a:buClr>
                          <a:srgbClr val="0000FF"/>
                        </a:buClr>
                        <a:buSzPts val="1400"/>
                        <a:buAutoNum type="arabicParenR"/>
                      </a:pPr>
                      <a:r>
                        <a:rPr lang="en">
                          <a:solidFill>
                            <a:srgbClr val="0000FF"/>
                          </a:solidFill>
                        </a:rPr>
                        <a:t>Several Incumbents (potential partners?)</a:t>
                      </a:r>
                      <a:endParaRPr>
                        <a:solidFill>
                          <a:srgbClr val="0000FF"/>
                        </a:solidFill>
                      </a:endParaRPr>
                    </a:p>
                  </a:txBody>
                  <a:tcPr marL="91425" marR="91425" marT="91425" marB="91425">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ctrTitle"/>
          </p:nvPr>
        </p:nvSpPr>
        <p:spPr>
          <a:xfrm>
            <a:off x="671250" y="73075"/>
            <a:ext cx="7801500" cy="123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Tesla Customers</a:t>
            </a:r>
            <a:endParaRPr/>
          </a:p>
        </p:txBody>
      </p:sp>
      <p:sp>
        <p:nvSpPr>
          <p:cNvPr id="135" name="Google Shape;135;p24"/>
          <p:cNvSpPr txBox="1">
            <a:spLocks noGrp="1"/>
          </p:cNvSpPr>
          <p:nvPr>
            <p:ph type="subTitle" idx="1"/>
          </p:nvPr>
        </p:nvSpPr>
        <p:spPr>
          <a:xfrm>
            <a:off x="884700" y="2742475"/>
            <a:ext cx="3170400" cy="15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 of Q2 2018: 500,000 vehicles sold in the US alone</a:t>
            </a:r>
            <a:endParaRPr/>
          </a:p>
        </p:txBody>
      </p:sp>
      <p:pic>
        <p:nvPicPr>
          <p:cNvPr id="136" name="Google Shape;136;p24"/>
          <p:cNvPicPr preferRelativeResize="0"/>
          <p:nvPr/>
        </p:nvPicPr>
        <p:blipFill>
          <a:blip r:embed="rId3">
            <a:alphaModFix/>
          </a:blip>
          <a:stretch>
            <a:fillRect/>
          </a:stretch>
        </p:blipFill>
        <p:spPr>
          <a:xfrm>
            <a:off x="4355402" y="1419400"/>
            <a:ext cx="3259873" cy="3617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ctrTitle"/>
          </p:nvPr>
        </p:nvSpPr>
        <p:spPr>
          <a:xfrm>
            <a:off x="724600" y="106725"/>
            <a:ext cx="7801500" cy="10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Minimum Viable Product</a:t>
            </a:r>
            <a:endParaRPr/>
          </a:p>
        </p:txBody>
      </p:sp>
      <p:sp>
        <p:nvSpPr>
          <p:cNvPr id="142" name="Google Shape;142;p25"/>
          <p:cNvSpPr txBox="1">
            <a:spLocks noGrp="1"/>
          </p:cNvSpPr>
          <p:nvPr>
            <p:ph type="subTitle" idx="1"/>
          </p:nvPr>
        </p:nvSpPr>
        <p:spPr>
          <a:xfrm>
            <a:off x="724600" y="38791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Cross-sell to existing Tesla car owners in select markets</a:t>
            </a:r>
            <a:endParaRPr/>
          </a:p>
        </p:txBody>
      </p:sp>
      <p:pic>
        <p:nvPicPr>
          <p:cNvPr id="143" name="Google Shape;143;p25"/>
          <p:cNvPicPr preferRelativeResize="0"/>
          <p:nvPr/>
        </p:nvPicPr>
        <p:blipFill rotWithShape="1">
          <a:blip r:embed="rId3">
            <a:alphaModFix/>
          </a:blip>
          <a:srcRect l="19520" t="20578" r="21593" b="11481"/>
          <a:stretch/>
        </p:blipFill>
        <p:spPr>
          <a:xfrm>
            <a:off x="3105300" y="1478800"/>
            <a:ext cx="2803899" cy="2041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ctrTitle"/>
          </p:nvPr>
        </p:nvSpPr>
        <p:spPr>
          <a:xfrm>
            <a:off x="671250" y="0"/>
            <a:ext cx="7801500" cy="11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Target Personas</a:t>
            </a:r>
            <a:endParaRPr/>
          </a:p>
        </p:txBody>
      </p:sp>
      <p:pic>
        <p:nvPicPr>
          <p:cNvPr id="149" name="Google Shape;149;p26"/>
          <p:cNvPicPr preferRelativeResize="0"/>
          <p:nvPr/>
        </p:nvPicPr>
        <p:blipFill>
          <a:blip r:embed="rId3">
            <a:alphaModFix/>
          </a:blip>
          <a:stretch>
            <a:fillRect/>
          </a:stretch>
        </p:blipFill>
        <p:spPr>
          <a:xfrm>
            <a:off x="5611750" y="1131001"/>
            <a:ext cx="2505075" cy="1828800"/>
          </a:xfrm>
          <a:prstGeom prst="rect">
            <a:avLst/>
          </a:prstGeom>
          <a:noFill/>
          <a:ln>
            <a:noFill/>
          </a:ln>
        </p:spPr>
      </p:pic>
      <p:pic>
        <p:nvPicPr>
          <p:cNvPr id="150" name="Google Shape;150;p26"/>
          <p:cNvPicPr preferRelativeResize="0"/>
          <p:nvPr/>
        </p:nvPicPr>
        <p:blipFill>
          <a:blip r:embed="rId4">
            <a:alphaModFix/>
          </a:blip>
          <a:stretch>
            <a:fillRect/>
          </a:stretch>
        </p:blipFill>
        <p:spPr>
          <a:xfrm>
            <a:off x="671250" y="3327225"/>
            <a:ext cx="2312079" cy="1734078"/>
          </a:xfrm>
          <a:prstGeom prst="rect">
            <a:avLst/>
          </a:prstGeom>
          <a:noFill/>
          <a:ln>
            <a:noFill/>
          </a:ln>
        </p:spPr>
      </p:pic>
      <p:pic>
        <p:nvPicPr>
          <p:cNvPr id="151" name="Google Shape;151;p26"/>
          <p:cNvPicPr preferRelativeResize="0"/>
          <p:nvPr/>
        </p:nvPicPr>
        <p:blipFill>
          <a:blip r:embed="rId5">
            <a:alphaModFix/>
          </a:blip>
          <a:stretch>
            <a:fillRect/>
          </a:stretch>
        </p:blipFill>
        <p:spPr>
          <a:xfrm>
            <a:off x="5502425" y="3092575"/>
            <a:ext cx="2723751" cy="1828800"/>
          </a:xfrm>
          <a:prstGeom prst="rect">
            <a:avLst/>
          </a:prstGeom>
          <a:noFill/>
          <a:ln>
            <a:noFill/>
          </a:ln>
        </p:spPr>
      </p:pic>
      <p:pic>
        <p:nvPicPr>
          <p:cNvPr id="152" name="Google Shape;152;p26"/>
          <p:cNvPicPr preferRelativeResize="0"/>
          <p:nvPr/>
        </p:nvPicPr>
        <p:blipFill rotWithShape="1">
          <a:blip r:embed="rId6">
            <a:alphaModFix/>
          </a:blip>
          <a:srcRect t="23944" b="-9611"/>
          <a:stretch/>
        </p:blipFill>
        <p:spPr>
          <a:xfrm>
            <a:off x="671250" y="1131000"/>
            <a:ext cx="2223100" cy="2301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ctrTitle"/>
          </p:nvPr>
        </p:nvSpPr>
        <p:spPr>
          <a:xfrm>
            <a:off x="671250" y="0"/>
            <a:ext cx="7801500" cy="11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Tesla Mobile App</a:t>
            </a:r>
            <a:endParaRPr/>
          </a:p>
        </p:txBody>
      </p:sp>
      <p:pic>
        <p:nvPicPr>
          <p:cNvPr id="158" name="Google Shape;158;p27"/>
          <p:cNvPicPr preferRelativeResize="0"/>
          <p:nvPr/>
        </p:nvPicPr>
        <p:blipFill>
          <a:blip r:embed="rId3">
            <a:alphaModFix/>
          </a:blip>
          <a:stretch>
            <a:fillRect/>
          </a:stretch>
        </p:blipFill>
        <p:spPr>
          <a:xfrm>
            <a:off x="2234996" y="1184400"/>
            <a:ext cx="4674019" cy="3700925"/>
          </a:xfrm>
          <a:prstGeom prst="rect">
            <a:avLst/>
          </a:prstGeom>
          <a:noFill/>
          <a:ln>
            <a:noFill/>
          </a:ln>
        </p:spPr>
      </p:pic>
      <p:pic>
        <p:nvPicPr>
          <p:cNvPr id="159" name="Google Shape;159;p27"/>
          <p:cNvPicPr preferRelativeResize="0"/>
          <p:nvPr/>
        </p:nvPicPr>
        <p:blipFill>
          <a:blip r:embed="rId4">
            <a:alphaModFix/>
          </a:blip>
          <a:stretch>
            <a:fillRect/>
          </a:stretch>
        </p:blipFill>
        <p:spPr>
          <a:xfrm>
            <a:off x="457950" y="1268275"/>
            <a:ext cx="1176500" cy="3405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ctrTitle"/>
          </p:nvPr>
        </p:nvSpPr>
        <p:spPr>
          <a:xfrm>
            <a:off x="671250" y="155075"/>
            <a:ext cx="78015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Updates</a:t>
            </a:r>
            <a:endParaRPr/>
          </a:p>
        </p:txBody>
      </p:sp>
      <p:pic>
        <p:nvPicPr>
          <p:cNvPr id="165" name="Google Shape;165;p28"/>
          <p:cNvPicPr preferRelativeResize="0"/>
          <p:nvPr/>
        </p:nvPicPr>
        <p:blipFill>
          <a:blip r:embed="rId3">
            <a:alphaModFix/>
          </a:blip>
          <a:stretch>
            <a:fillRect/>
          </a:stretch>
        </p:blipFill>
        <p:spPr>
          <a:xfrm>
            <a:off x="1397150" y="1100075"/>
            <a:ext cx="5520982" cy="38910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ctrTitle"/>
          </p:nvPr>
        </p:nvSpPr>
        <p:spPr>
          <a:xfrm>
            <a:off x="671250" y="211375"/>
            <a:ext cx="7801500" cy="9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New Pages</a:t>
            </a:r>
            <a:endParaRPr/>
          </a:p>
        </p:txBody>
      </p:sp>
      <p:pic>
        <p:nvPicPr>
          <p:cNvPr id="171" name="Google Shape;171;p29"/>
          <p:cNvPicPr preferRelativeResize="0"/>
          <p:nvPr/>
        </p:nvPicPr>
        <p:blipFill>
          <a:blip r:embed="rId3">
            <a:alphaModFix/>
          </a:blip>
          <a:stretch>
            <a:fillRect/>
          </a:stretch>
        </p:blipFill>
        <p:spPr>
          <a:xfrm>
            <a:off x="2499225" y="1346150"/>
            <a:ext cx="4145547" cy="3667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p:nvPr>
        </p:nvSpPr>
        <p:spPr>
          <a:xfrm>
            <a:off x="612550" y="117425"/>
            <a:ext cx="7801500" cy="86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New Pages (cont.)</a:t>
            </a:r>
            <a:endParaRPr/>
          </a:p>
        </p:txBody>
      </p:sp>
      <p:pic>
        <p:nvPicPr>
          <p:cNvPr id="177" name="Google Shape;177;p30"/>
          <p:cNvPicPr preferRelativeResize="0"/>
          <p:nvPr/>
        </p:nvPicPr>
        <p:blipFill>
          <a:blip r:embed="rId3">
            <a:alphaModFix/>
          </a:blip>
          <a:stretch>
            <a:fillRect/>
          </a:stretch>
        </p:blipFill>
        <p:spPr>
          <a:xfrm>
            <a:off x="434250" y="1135325"/>
            <a:ext cx="4596216" cy="3855776"/>
          </a:xfrm>
          <a:prstGeom prst="rect">
            <a:avLst/>
          </a:prstGeom>
          <a:noFill/>
          <a:ln>
            <a:noFill/>
          </a:ln>
        </p:spPr>
      </p:pic>
      <p:pic>
        <p:nvPicPr>
          <p:cNvPr id="178" name="Google Shape;178;p30"/>
          <p:cNvPicPr preferRelativeResize="0"/>
          <p:nvPr/>
        </p:nvPicPr>
        <p:blipFill>
          <a:blip r:embed="rId4">
            <a:alphaModFix/>
          </a:blip>
          <a:stretch>
            <a:fillRect/>
          </a:stretch>
        </p:blipFill>
        <p:spPr>
          <a:xfrm>
            <a:off x="6427641" y="1135325"/>
            <a:ext cx="1930678" cy="3855777"/>
          </a:xfrm>
          <a:prstGeom prst="rect">
            <a:avLst/>
          </a:prstGeom>
          <a:noFill/>
          <a:ln>
            <a:noFill/>
          </a:ln>
        </p:spPr>
      </p:pic>
      <p:pic>
        <p:nvPicPr>
          <p:cNvPr id="179" name="Google Shape;179;p30"/>
          <p:cNvPicPr preferRelativeResize="0"/>
          <p:nvPr/>
        </p:nvPicPr>
        <p:blipFill>
          <a:blip r:embed="rId5">
            <a:alphaModFix/>
          </a:blip>
          <a:stretch>
            <a:fillRect/>
          </a:stretch>
        </p:blipFill>
        <p:spPr>
          <a:xfrm>
            <a:off x="5350137" y="2571750"/>
            <a:ext cx="757861" cy="69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ctrTitle"/>
          </p:nvPr>
        </p:nvSpPr>
        <p:spPr>
          <a:xfrm>
            <a:off x="671250" y="0"/>
            <a:ext cx="7801500" cy="93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Beyond the MVP</a:t>
            </a:r>
            <a:endParaRPr/>
          </a:p>
        </p:txBody>
      </p:sp>
      <p:pic>
        <p:nvPicPr>
          <p:cNvPr id="185" name="Google Shape;185;p31"/>
          <p:cNvPicPr preferRelativeResize="0"/>
          <p:nvPr/>
        </p:nvPicPr>
        <p:blipFill>
          <a:blip r:embed="rId3">
            <a:alphaModFix/>
          </a:blip>
          <a:stretch>
            <a:fillRect/>
          </a:stretch>
        </p:blipFill>
        <p:spPr>
          <a:xfrm>
            <a:off x="313400" y="1649713"/>
            <a:ext cx="3644051" cy="2750525"/>
          </a:xfrm>
          <a:prstGeom prst="rect">
            <a:avLst/>
          </a:prstGeom>
          <a:noFill/>
          <a:ln>
            <a:noFill/>
          </a:ln>
        </p:spPr>
      </p:pic>
      <p:pic>
        <p:nvPicPr>
          <p:cNvPr id="186" name="Google Shape;186;p31"/>
          <p:cNvPicPr preferRelativeResize="0"/>
          <p:nvPr/>
        </p:nvPicPr>
        <p:blipFill>
          <a:blip r:embed="rId4">
            <a:alphaModFix/>
          </a:blip>
          <a:stretch>
            <a:fillRect/>
          </a:stretch>
        </p:blipFill>
        <p:spPr>
          <a:xfrm>
            <a:off x="5069400" y="1649727"/>
            <a:ext cx="3792775" cy="2921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0" y="361175"/>
            <a:ext cx="3848575" cy="3848575"/>
          </a:xfrm>
          <a:prstGeom prst="rect">
            <a:avLst/>
          </a:prstGeom>
          <a:noFill/>
          <a:ln>
            <a:noFill/>
          </a:ln>
        </p:spPr>
      </p:pic>
      <p:sp>
        <p:nvSpPr>
          <p:cNvPr id="66" name="Google Shape;66;p14"/>
          <p:cNvSpPr txBox="1">
            <a:spLocks noGrp="1"/>
          </p:cNvSpPr>
          <p:nvPr>
            <p:ph type="subTitle" idx="4294967295"/>
          </p:nvPr>
        </p:nvSpPr>
        <p:spPr>
          <a:xfrm>
            <a:off x="3724725" y="1943275"/>
            <a:ext cx="5058000" cy="19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Tesla’s mission is to accelerate the world’s transition to sustainable energy.</a:t>
            </a:r>
            <a:endParaRPr sz="1800"/>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ctrTitle"/>
          </p:nvPr>
        </p:nvSpPr>
        <p:spPr>
          <a:xfrm>
            <a:off x="671250" y="-23225"/>
            <a:ext cx="7801500" cy="90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Success Metrics</a:t>
            </a:r>
            <a:endParaRPr/>
          </a:p>
        </p:txBody>
      </p:sp>
      <p:sp>
        <p:nvSpPr>
          <p:cNvPr id="192" name="Google Shape;192;p32"/>
          <p:cNvSpPr txBox="1">
            <a:spLocks noGrp="1"/>
          </p:cNvSpPr>
          <p:nvPr>
            <p:ph type="subTitle" idx="1"/>
          </p:nvPr>
        </p:nvSpPr>
        <p:spPr>
          <a:xfrm>
            <a:off x="96100" y="746075"/>
            <a:ext cx="8840700" cy="2828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Number of customers who submit a request to enroll in community solar</a:t>
            </a:r>
            <a:endParaRPr sz="1800">
              <a:solidFill>
                <a:srgbClr val="FFFFFF"/>
              </a:solidFill>
              <a:latin typeface="Arial"/>
              <a:ea typeface="Arial"/>
              <a:cs typeface="Arial"/>
              <a:sym typeface="Arial"/>
            </a:endParaRPr>
          </a:p>
          <a:p>
            <a:pPr marL="457200" lvl="0"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Number of community solar projects started</a:t>
            </a:r>
            <a:endParaRPr sz="1800">
              <a:solidFill>
                <a:srgbClr val="FFFFFF"/>
              </a:solidFill>
              <a:latin typeface="Arial"/>
              <a:ea typeface="Arial"/>
              <a:cs typeface="Arial"/>
              <a:sym typeface="Arial"/>
            </a:endParaRPr>
          </a:p>
          <a:p>
            <a:pPr marL="457200" lvl="0"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Number of MWs of solar capacity and storage installed for community solar projects</a:t>
            </a:r>
            <a:endParaRPr sz="1800">
              <a:solidFill>
                <a:srgbClr val="FFFFFF"/>
              </a:solidFill>
              <a:latin typeface="Arial"/>
              <a:ea typeface="Arial"/>
              <a:cs typeface="Arial"/>
              <a:sym typeface="Arial"/>
            </a:endParaRPr>
          </a:p>
          <a:p>
            <a:pPr marL="457200" lvl="0"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Total number of new Tesla customers who install Tesla solar and batteries on their residence (whether individually or as part of community solar project)</a:t>
            </a:r>
            <a:endParaRPr sz="1800">
              <a:solidFill>
                <a:srgbClr val="FFFFFF"/>
              </a:solidFill>
              <a:latin typeface="Arial"/>
              <a:ea typeface="Arial"/>
              <a:cs typeface="Arial"/>
              <a:sym typeface="Arial"/>
            </a:endParaRPr>
          </a:p>
          <a:p>
            <a:pPr marL="457200" lvl="0"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Total MWs of solar installed</a:t>
            </a:r>
            <a:endParaRPr sz="1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ctrTitle"/>
          </p:nvPr>
        </p:nvSpPr>
        <p:spPr>
          <a:xfrm>
            <a:off x="718225" y="105700"/>
            <a:ext cx="7801500" cy="94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Earth’s Power Plant</a:t>
            </a:r>
            <a:endParaRPr/>
          </a:p>
        </p:txBody>
      </p:sp>
      <p:pic>
        <p:nvPicPr>
          <p:cNvPr id="198" name="Google Shape;198;p33"/>
          <p:cNvPicPr preferRelativeResize="0"/>
          <p:nvPr/>
        </p:nvPicPr>
        <p:blipFill>
          <a:blip r:embed="rId3">
            <a:alphaModFix/>
          </a:blip>
          <a:stretch>
            <a:fillRect/>
          </a:stretch>
        </p:blipFill>
        <p:spPr>
          <a:xfrm>
            <a:off x="3262325" y="2274375"/>
            <a:ext cx="2991750" cy="1990875"/>
          </a:xfrm>
          <a:prstGeom prst="rect">
            <a:avLst/>
          </a:prstGeom>
          <a:noFill/>
          <a:ln>
            <a:noFill/>
          </a:ln>
        </p:spPr>
      </p:pic>
      <p:sp>
        <p:nvSpPr>
          <p:cNvPr id="199" name="Google Shape;199;p33"/>
          <p:cNvSpPr txBox="1">
            <a:spLocks noGrp="1"/>
          </p:cNvSpPr>
          <p:nvPr>
            <p:ph type="subTitle" idx="1"/>
          </p:nvPr>
        </p:nvSpPr>
        <p:spPr>
          <a:xfrm>
            <a:off x="718225" y="1157550"/>
            <a:ext cx="7801500" cy="2828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FFFF"/>
                </a:solidFill>
                <a:latin typeface="Arial"/>
                <a:ea typeface="Arial"/>
                <a:cs typeface="Arial"/>
                <a:sym typeface="Arial"/>
              </a:rPr>
              <a:t>Future markets:</a:t>
            </a:r>
            <a:endParaRPr sz="1800">
              <a:solidFill>
                <a:srgbClr val="FFFFFF"/>
              </a:solidFill>
              <a:latin typeface="Arial"/>
              <a:ea typeface="Arial"/>
              <a:cs typeface="Arial"/>
              <a:sym typeface="Arial"/>
            </a:endParaRPr>
          </a:p>
          <a:p>
            <a:pPr marL="457200" lvl="0"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California</a:t>
            </a:r>
            <a:endParaRPr sz="1800">
              <a:solidFill>
                <a:srgbClr val="FFFFFF"/>
              </a:solidFill>
              <a:latin typeface="Arial"/>
              <a:ea typeface="Arial"/>
              <a:cs typeface="Arial"/>
              <a:sym typeface="Arial"/>
            </a:endParaRPr>
          </a:p>
          <a:p>
            <a:pPr marL="457200" lvl="0"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Rest of US</a:t>
            </a:r>
            <a:endParaRPr sz="1800">
              <a:solidFill>
                <a:srgbClr val="FFFFFF"/>
              </a:solidFill>
              <a:latin typeface="Arial"/>
              <a:ea typeface="Arial"/>
              <a:cs typeface="Arial"/>
              <a:sym typeface="Arial"/>
            </a:endParaRPr>
          </a:p>
          <a:p>
            <a:pPr marL="457200" lvl="0"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Internationally</a:t>
            </a:r>
            <a:endParaRPr sz="18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129500" y="71475"/>
            <a:ext cx="7801500" cy="91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Tesla Cars</a:t>
            </a:r>
            <a:endParaRPr/>
          </a:p>
        </p:txBody>
      </p:sp>
      <p:sp>
        <p:nvSpPr>
          <p:cNvPr id="72" name="Google Shape;72;p15"/>
          <p:cNvSpPr txBox="1">
            <a:spLocks noGrp="1"/>
          </p:cNvSpPr>
          <p:nvPr>
            <p:ph type="subTitle" idx="1"/>
          </p:nvPr>
        </p:nvSpPr>
        <p:spPr>
          <a:xfrm>
            <a:off x="-82100" y="1197775"/>
            <a:ext cx="5154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Tesla Cars</a:t>
            </a:r>
            <a:endParaRPr/>
          </a:p>
        </p:txBody>
      </p:sp>
      <p:pic>
        <p:nvPicPr>
          <p:cNvPr id="73" name="Google Shape;73;p15"/>
          <p:cNvPicPr preferRelativeResize="0"/>
          <p:nvPr/>
        </p:nvPicPr>
        <p:blipFill>
          <a:blip r:embed="rId3">
            <a:alphaModFix/>
          </a:blip>
          <a:stretch>
            <a:fillRect/>
          </a:stretch>
        </p:blipFill>
        <p:spPr>
          <a:xfrm>
            <a:off x="2004400" y="1814450"/>
            <a:ext cx="5135198" cy="3209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129500" y="71475"/>
            <a:ext cx="7801500" cy="91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Tesla Energy</a:t>
            </a:r>
            <a:endParaRPr/>
          </a:p>
        </p:txBody>
      </p:sp>
      <p:pic>
        <p:nvPicPr>
          <p:cNvPr id="79" name="Google Shape;79;p16"/>
          <p:cNvPicPr preferRelativeResize="0"/>
          <p:nvPr/>
        </p:nvPicPr>
        <p:blipFill>
          <a:blip r:embed="rId3">
            <a:alphaModFix/>
          </a:blip>
          <a:stretch>
            <a:fillRect/>
          </a:stretch>
        </p:blipFill>
        <p:spPr>
          <a:xfrm>
            <a:off x="0" y="3258425"/>
            <a:ext cx="4813038" cy="1885099"/>
          </a:xfrm>
          <a:prstGeom prst="rect">
            <a:avLst/>
          </a:prstGeom>
          <a:noFill/>
          <a:ln>
            <a:noFill/>
          </a:ln>
        </p:spPr>
      </p:pic>
      <p:sp>
        <p:nvSpPr>
          <p:cNvPr id="80" name="Google Shape;80;p16"/>
          <p:cNvSpPr txBox="1">
            <a:spLocks noGrp="1"/>
          </p:cNvSpPr>
          <p:nvPr>
            <p:ph type="subTitle" idx="1"/>
          </p:nvPr>
        </p:nvSpPr>
        <p:spPr>
          <a:xfrm>
            <a:off x="-212425" y="3108325"/>
            <a:ext cx="5154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Tesla Home Batteries</a:t>
            </a:r>
            <a:endParaRPr/>
          </a:p>
        </p:txBody>
      </p:sp>
      <p:pic>
        <p:nvPicPr>
          <p:cNvPr id="81" name="Google Shape;81;p16"/>
          <p:cNvPicPr preferRelativeResize="0"/>
          <p:nvPr/>
        </p:nvPicPr>
        <p:blipFill>
          <a:blip r:embed="rId4">
            <a:alphaModFix/>
          </a:blip>
          <a:stretch>
            <a:fillRect/>
          </a:stretch>
        </p:blipFill>
        <p:spPr>
          <a:xfrm>
            <a:off x="53300" y="1179137"/>
            <a:ext cx="4821574" cy="1885101"/>
          </a:xfrm>
          <a:prstGeom prst="rect">
            <a:avLst/>
          </a:prstGeom>
          <a:noFill/>
          <a:ln>
            <a:noFill/>
          </a:ln>
        </p:spPr>
      </p:pic>
      <p:sp>
        <p:nvSpPr>
          <p:cNvPr id="82" name="Google Shape;82;p16"/>
          <p:cNvSpPr txBox="1">
            <a:spLocks noGrp="1"/>
          </p:cNvSpPr>
          <p:nvPr>
            <p:ph type="subTitle" idx="1"/>
          </p:nvPr>
        </p:nvSpPr>
        <p:spPr>
          <a:xfrm>
            <a:off x="-535375" y="1102950"/>
            <a:ext cx="5154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Tesla Solar Panels</a:t>
            </a:r>
            <a:endParaRPr/>
          </a:p>
        </p:txBody>
      </p:sp>
      <p:pic>
        <p:nvPicPr>
          <p:cNvPr id="83" name="Google Shape;83;p16"/>
          <p:cNvPicPr preferRelativeResize="0"/>
          <p:nvPr/>
        </p:nvPicPr>
        <p:blipFill>
          <a:blip r:embed="rId5">
            <a:alphaModFix/>
          </a:blip>
          <a:stretch>
            <a:fillRect/>
          </a:stretch>
        </p:blipFill>
        <p:spPr>
          <a:xfrm>
            <a:off x="4951079" y="1682621"/>
            <a:ext cx="4151046" cy="2414525"/>
          </a:xfrm>
          <a:prstGeom prst="rect">
            <a:avLst/>
          </a:prstGeom>
          <a:noFill/>
          <a:ln>
            <a:noFill/>
          </a:ln>
        </p:spPr>
      </p:pic>
      <p:sp>
        <p:nvSpPr>
          <p:cNvPr id="84" name="Google Shape;84;p16"/>
          <p:cNvSpPr txBox="1">
            <a:spLocks noGrp="1"/>
          </p:cNvSpPr>
          <p:nvPr>
            <p:ph type="subTitle" idx="1"/>
          </p:nvPr>
        </p:nvSpPr>
        <p:spPr>
          <a:xfrm>
            <a:off x="4316950" y="1682625"/>
            <a:ext cx="5154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Tesla Solar Roof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ctrTitle"/>
          </p:nvPr>
        </p:nvSpPr>
        <p:spPr>
          <a:xfrm>
            <a:off x="671250" y="213575"/>
            <a:ext cx="7801500" cy="103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Environment</a:t>
            </a:r>
            <a:endParaRPr/>
          </a:p>
        </p:txBody>
      </p:sp>
      <p:pic>
        <p:nvPicPr>
          <p:cNvPr id="90" name="Google Shape;90;p17"/>
          <p:cNvPicPr preferRelativeResize="0"/>
          <p:nvPr/>
        </p:nvPicPr>
        <p:blipFill>
          <a:blip r:embed="rId3">
            <a:alphaModFix/>
          </a:blip>
          <a:stretch>
            <a:fillRect/>
          </a:stretch>
        </p:blipFill>
        <p:spPr>
          <a:xfrm>
            <a:off x="3129625" y="1781850"/>
            <a:ext cx="3056850" cy="305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ctrTitle"/>
          </p:nvPr>
        </p:nvSpPr>
        <p:spPr>
          <a:xfrm>
            <a:off x="671250" y="128050"/>
            <a:ext cx="7801500" cy="94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Modern Day Living</a:t>
            </a:r>
            <a:endParaRPr/>
          </a:p>
        </p:txBody>
      </p:sp>
      <p:pic>
        <p:nvPicPr>
          <p:cNvPr id="96" name="Google Shape;96;p18"/>
          <p:cNvPicPr preferRelativeResize="0"/>
          <p:nvPr/>
        </p:nvPicPr>
        <p:blipFill>
          <a:blip r:embed="rId3">
            <a:alphaModFix/>
          </a:blip>
          <a:stretch>
            <a:fillRect/>
          </a:stretch>
        </p:blipFill>
        <p:spPr>
          <a:xfrm>
            <a:off x="1985750" y="1504625"/>
            <a:ext cx="5572150" cy="313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ctrTitle"/>
          </p:nvPr>
        </p:nvSpPr>
        <p:spPr>
          <a:xfrm>
            <a:off x="607225" y="128050"/>
            <a:ext cx="7801500" cy="102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Statistics</a:t>
            </a:r>
            <a:endParaRPr/>
          </a:p>
        </p:txBody>
      </p:sp>
      <p:sp>
        <p:nvSpPr>
          <p:cNvPr id="102" name="Google Shape;102;p19"/>
          <p:cNvSpPr txBox="1">
            <a:spLocks noGrp="1"/>
          </p:cNvSpPr>
          <p:nvPr>
            <p:ph type="subTitle" idx="1"/>
          </p:nvPr>
        </p:nvSpPr>
        <p:spPr>
          <a:xfrm>
            <a:off x="975825" y="1323036"/>
            <a:ext cx="3900600" cy="15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Cambria"/>
                <a:ea typeface="Cambria"/>
                <a:cs typeface="Cambria"/>
                <a:sym typeface="Cambria"/>
              </a:rPr>
              <a:t>~77% of homes can’t support solar</a:t>
            </a:r>
            <a:endParaRPr sz="2400">
              <a:solidFill>
                <a:srgbClr val="FFFFFF"/>
              </a:solidFill>
              <a:latin typeface="Cambria"/>
              <a:ea typeface="Cambria"/>
              <a:cs typeface="Cambria"/>
              <a:sym typeface="Cambria"/>
            </a:endParaRPr>
          </a:p>
          <a:p>
            <a:pPr marL="0" lvl="0" indent="0" algn="l" rtl="0">
              <a:spcBef>
                <a:spcPts val="0"/>
              </a:spcBef>
              <a:spcAft>
                <a:spcPts val="0"/>
              </a:spcAft>
              <a:buNone/>
            </a:pPr>
            <a:r>
              <a:rPr lang="en" sz="1200" u="sng">
                <a:solidFill>
                  <a:srgbClr val="1155CC"/>
                </a:solidFill>
                <a:latin typeface="Cambria"/>
                <a:ea typeface="Cambria"/>
                <a:cs typeface="Cambria"/>
                <a:sym typeface="Cambria"/>
                <a:hlinkClick r:id="rId3"/>
              </a:rPr>
              <a:t>https://solstice.us/solstice-blog/why-americans-cant-access-rooftop-solar/</a:t>
            </a:r>
            <a:endParaRPr/>
          </a:p>
        </p:txBody>
      </p:sp>
      <p:pic>
        <p:nvPicPr>
          <p:cNvPr id="103" name="Google Shape;103;p19"/>
          <p:cNvPicPr preferRelativeResize="0"/>
          <p:nvPr/>
        </p:nvPicPr>
        <p:blipFill>
          <a:blip r:embed="rId4">
            <a:alphaModFix/>
          </a:blip>
          <a:stretch>
            <a:fillRect/>
          </a:stretch>
        </p:blipFill>
        <p:spPr>
          <a:xfrm>
            <a:off x="3086975" y="2627850"/>
            <a:ext cx="3176700" cy="211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Opportunity Hypothesis</a:t>
            </a:r>
            <a:endParaRPr/>
          </a:p>
        </p:txBody>
      </p:sp>
      <p:sp>
        <p:nvSpPr>
          <p:cNvPr id="109" name="Google Shape;109;p20"/>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Community Solar</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ctrTitle"/>
          </p:nvPr>
        </p:nvSpPr>
        <p:spPr>
          <a:xfrm>
            <a:off x="223050" y="39900"/>
            <a:ext cx="82179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Community Solar</a:t>
            </a:r>
            <a:endParaRPr/>
          </a:p>
        </p:txBody>
      </p:sp>
      <p:pic>
        <p:nvPicPr>
          <p:cNvPr id="115" name="Google Shape;115;p21"/>
          <p:cNvPicPr preferRelativeResize="0"/>
          <p:nvPr/>
        </p:nvPicPr>
        <p:blipFill>
          <a:blip r:embed="rId3">
            <a:alphaModFix/>
          </a:blip>
          <a:stretch>
            <a:fillRect/>
          </a:stretch>
        </p:blipFill>
        <p:spPr>
          <a:xfrm>
            <a:off x="2475725" y="1985725"/>
            <a:ext cx="5088250" cy="300352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317</Words>
  <Application>Microsoft Macintosh PowerPoint</Application>
  <PresentationFormat>On-screen Show (16:9)</PresentationFormat>
  <Paragraphs>59</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Cambria</vt:lpstr>
      <vt:lpstr>Oswald</vt:lpstr>
      <vt:lpstr>Average</vt:lpstr>
      <vt:lpstr>Arial</vt:lpstr>
      <vt:lpstr>Slate</vt:lpstr>
      <vt:lpstr>Tesla  Community Solar </vt:lpstr>
      <vt:lpstr>PowerPoint Presentation</vt:lpstr>
      <vt:lpstr>Tesla Cars</vt:lpstr>
      <vt:lpstr>Tesla Energy</vt:lpstr>
      <vt:lpstr>Environment</vt:lpstr>
      <vt:lpstr>Modern Day Living</vt:lpstr>
      <vt:lpstr>Statistics</vt:lpstr>
      <vt:lpstr>Opportunity Hypothesis</vt:lpstr>
      <vt:lpstr>Community Solar</vt:lpstr>
      <vt:lpstr>Community Solar</vt:lpstr>
      <vt:lpstr>SWOT</vt:lpstr>
      <vt:lpstr>Tesla Customers</vt:lpstr>
      <vt:lpstr>Minimum Viable Product</vt:lpstr>
      <vt:lpstr>Target Personas</vt:lpstr>
      <vt:lpstr>Tesla Mobile App</vt:lpstr>
      <vt:lpstr>Updates</vt:lpstr>
      <vt:lpstr>New Pages</vt:lpstr>
      <vt:lpstr>New Pages (cont.)</vt:lpstr>
      <vt:lpstr>Beyond the MVP</vt:lpstr>
      <vt:lpstr>Success Metrics</vt:lpstr>
      <vt:lpstr>Earth’s Power Plant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Community Solar </dc:title>
  <cp:lastModifiedBy>Jerry Yip</cp:lastModifiedBy>
  <cp:revision>1</cp:revision>
  <dcterms:modified xsi:type="dcterms:W3CDTF">2019-10-23T02:15:37Z</dcterms:modified>
</cp:coreProperties>
</file>